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6" r:id="rId9"/>
    <p:sldId id="264" r:id="rId10"/>
    <p:sldId id="265" r:id="rId11"/>
  </p:sldIdLst>
  <p:sldSz cx="14630400" cy="8229600"/>
  <p:notesSz cx="8229600" cy="14630400"/>
  <p:embeddedFontLst>
    <p:embeddedFont>
      <p:font typeface="Instrument Sans Medium" panose="020B0604020202020204" charset="0"/>
      <p:regular r:id="rId13"/>
    </p:embeddedFont>
    <p:embeddedFont>
      <p:font typeface="Instrument Sans Semi Bold" panose="020B0604020202020204" charset="0"/>
      <p:regular r:id="rId14"/>
    </p:embeddedFont>
    <p:embeddedFont>
      <p:font typeface="Tomorrow" panose="020B0604020202020204" charset="0"/>
      <p:regular r:id="rId15"/>
    </p:embeddedFont>
    <p:embeddedFont>
      <p:font typeface="Tomorrow Semi Bold" panose="020B0604020202020204" charset="0"/>
      <p:regular r:id="rId16"/>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020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11392"/>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The Impact of Information and Communication Technology</a:t>
            </a:r>
            <a:endParaRPr lang="en-US" sz="4450" dirty="0"/>
          </a:p>
        </p:txBody>
      </p:sp>
      <p:sp>
        <p:nvSpPr>
          <p:cNvPr id="4" name="Text 1"/>
          <p:cNvSpPr/>
          <p:nvPr/>
        </p:nvSpPr>
        <p:spPr>
          <a:xfrm>
            <a:off x="793790" y="4077891"/>
            <a:ext cx="7556421" cy="2540318"/>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Our world is changing rapidly with advancements in technology and digital transformation, making ICT a key driver of this evolution. ICT is now a part of our daily lives, influencing everything from work and study to communication and entertainment. The digital world is shaped by innovation in computing, AI, the internet, and communications, all relying on ICT. But what is ICT, why is it important, what technologies are related to it, and what does its widespread use lead to?</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39917"/>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Challenges and Opportunities of ICT</a:t>
            </a:r>
            <a:endParaRPr lang="en-US" sz="4450" dirty="0"/>
          </a:p>
        </p:txBody>
      </p:sp>
      <p:sp>
        <p:nvSpPr>
          <p:cNvPr id="4" name="Text 1"/>
          <p:cNvSpPr/>
          <p:nvPr/>
        </p:nvSpPr>
        <p:spPr>
          <a:xfrm>
            <a:off x="6280190" y="2997637"/>
            <a:ext cx="7556421" cy="3991928"/>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The widespread use of ICT brings challenges such as privacy concerns, cybersecurity risks, unequal access, over-dependence on technology, and the spread of fake news. It also impacts the environment, mental health, and cultural diversity, while being difficult to regulate effectively. These issues highlight the need for responsible and mindful use of technology. In conclusion, ICT greatly influences daily life, driving economic, healthcare, education, and communication advancements while offering opportunities for improved quality of life and sustainable development. However, challenges like digital security and governance require responsible strategies to ensure technology fosters progress, innovation, and ethical growth.</a:t>
            </a:r>
            <a:endParaRPr lang="en-US" sz="1750" dirty="0"/>
          </a:p>
        </p:txBody>
      </p:sp>
      <p:pic>
        <p:nvPicPr>
          <p:cNvPr id="6" name="Image 5">
            <a:extLst>
              <a:ext uri="{FF2B5EF4-FFF2-40B4-BE49-F238E27FC236}">
                <a16:creationId xmlns:a16="http://schemas.microsoft.com/office/drawing/2014/main" id="{FBC1BB7F-D9CA-F44B-2E51-A949A041C7BE}"/>
              </a:ext>
            </a:extLst>
          </p:cNvPr>
          <p:cNvPicPr>
            <a:picLocks noChangeAspect="1"/>
          </p:cNvPicPr>
          <p:nvPr/>
        </p:nvPicPr>
        <p:blipFill>
          <a:blip r:embed="rId4"/>
          <a:stretch>
            <a:fillRect/>
          </a:stretch>
        </p:blipFill>
        <p:spPr>
          <a:xfrm>
            <a:off x="12391188" y="7694341"/>
            <a:ext cx="2142714" cy="46835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endParaRPr lang="fr-CA"/>
          </a:p>
        </p:txBody>
      </p:sp>
      <p:sp>
        <p:nvSpPr>
          <p:cNvPr id="4" name="Text 1"/>
          <p:cNvSpPr/>
          <p:nvPr/>
        </p:nvSpPr>
        <p:spPr>
          <a:xfrm>
            <a:off x="793790" y="286452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Defining ICT</a:t>
            </a:r>
            <a:endParaRPr lang="en-US" sz="4450" dirty="0"/>
          </a:p>
        </p:txBody>
      </p:sp>
      <p:sp>
        <p:nvSpPr>
          <p:cNvPr id="5" name="Text 2"/>
          <p:cNvSpPr/>
          <p:nvPr/>
        </p:nvSpPr>
        <p:spPr>
          <a:xfrm>
            <a:off x="793790" y="3913465"/>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ICT, or Information and Communication Technology, is the integration of tools and systems that help people and organizations access, process, and share information. It includes hardware, software, telecommunications, and networks that enable data exchange across platforms and devices. ICT plays a key role in modern society, supporting all sectors by improving communication, managing data, and driving innovation.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95488"/>
            <a:ext cx="8231743" cy="978218"/>
          </a:xfrm>
          <a:prstGeom prst="rect">
            <a:avLst/>
          </a:prstGeom>
          <a:noFill/>
          <a:ln/>
        </p:spPr>
        <p:txBody>
          <a:bodyPr wrap="none" lIns="0" tIns="0" rIns="0" bIns="0" rtlCol="0" anchor="t"/>
          <a:lstStyle/>
          <a:p>
            <a:pPr marL="0" indent="0">
              <a:lnSpc>
                <a:spcPts val="7700"/>
              </a:lnSpc>
              <a:buNone/>
            </a:pPr>
            <a:r>
              <a:rPr lang="en-US" sz="6150" dirty="0">
                <a:solidFill>
                  <a:srgbClr val="505468"/>
                </a:solidFill>
                <a:latin typeface="Instrument Sans Semi Bold" pitchFamily="34" charset="0"/>
                <a:ea typeface="Instrument Sans Semi Bold" pitchFamily="34" charset="-122"/>
                <a:cs typeface="Instrument Sans Semi Bold" pitchFamily="34" charset="-120"/>
              </a:rPr>
              <a:t>The Importance of ICT</a:t>
            </a:r>
            <a:endParaRPr lang="en-US" sz="6150" dirty="0"/>
          </a:p>
        </p:txBody>
      </p:sp>
      <p:sp>
        <p:nvSpPr>
          <p:cNvPr id="3" name="Shape 1"/>
          <p:cNvSpPr/>
          <p:nvPr/>
        </p:nvSpPr>
        <p:spPr>
          <a:xfrm>
            <a:off x="793790" y="3682484"/>
            <a:ext cx="396835" cy="396835"/>
          </a:xfrm>
          <a:prstGeom prst="roundRect">
            <a:avLst>
              <a:gd name="adj" fmla="val 24007"/>
            </a:avLst>
          </a:prstGeom>
          <a:solidFill>
            <a:srgbClr val="E2E3E9"/>
          </a:solidFill>
          <a:ln w="7620">
            <a:solidFill>
              <a:srgbClr val="C8C9CF"/>
            </a:solidFill>
            <a:prstDash val="solid"/>
          </a:ln>
        </p:spPr>
        <p:txBody>
          <a:bodyPr/>
          <a:lstStyle/>
          <a:p>
            <a:endParaRPr lang="fr-CA"/>
          </a:p>
        </p:txBody>
      </p:sp>
      <p:sp>
        <p:nvSpPr>
          <p:cNvPr id="4" name="Text 2"/>
          <p:cNvSpPr/>
          <p:nvPr/>
        </p:nvSpPr>
        <p:spPr>
          <a:xfrm>
            <a:off x="1417439" y="368248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Communication</a:t>
            </a:r>
            <a:endParaRPr lang="en-US" sz="2200" dirty="0"/>
          </a:p>
        </p:txBody>
      </p:sp>
      <p:sp>
        <p:nvSpPr>
          <p:cNvPr id="5" name="Text 3"/>
          <p:cNvSpPr/>
          <p:nvPr/>
        </p:nvSpPr>
        <p:spPr>
          <a:xfrm>
            <a:off x="1417439" y="4172902"/>
            <a:ext cx="5784413" cy="362903"/>
          </a:xfrm>
          <a:prstGeom prst="rect">
            <a:avLst/>
          </a:prstGeom>
          <a:noFill/>
          <a:ln/>
        </p:spPr>
        <p:txBody>
          <a:bodyPr wrap="non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Enables faster, efficient global communication.</a:t>
            </a:r>
            <a:endParaRPr lang="en-US" sz="1750" dirty="0"/>
          </a:p>
        </p:txBody>
      </p:sp>
      <p:sp>
        <p:nvSpPr>
          <p:cNvPr id="6" name="Shape 4"/>
          <p:cNvSpPr/>
          <p:nvPr/>
        </p:nvSpPr>
        <p:spPr>
          <a:xfrm>
            <a:off x="7428667" y="3682484"/>
            <a:ext cx="396835" cy="396835"/>
          </a:xfrm>
          <a:prstGeom prst="roundRect">
            <a:avLst>
              <a:gd name="adj" fmla="val 24007"/>
            </a:avLst>
          </a:prstGeom>
          <a:solidFill>
            <a:srgbClr val="E2E3E9"/>
          </a:solidFill>
          <a:ln w="7620">
            <a:solidFill>
              <a:srgbClr val="C8C9CF"/>
            </a:solidFill>
            <a:prstDash val="solid"/>
          </a:ln>
        </p:spPr>
        <p:txBody>
          <a:bodyPr/>
          <a:lstStyle/>
          <a:p>
            <a:endParaRPr lang="fr-CA"/>
          </a:p>
        </p:txBody>
      </p:sp>
      <p:sp>
        <p:nvSpPr>
          <p:cNvPr id="7" name="Text 5"/>
          <p:cNvSpPr/>
          <p:nvPr/>
        </p:nvSpPr>
        <p:spPr>
          <a:xfrm>
            <a:off x="8052316" y="368248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Business</a:t>
            </a:r>
            <a:endParaRPr lang="en-US" sz="2200" dirty="0"/>
          </a:p>
        </p:txBody>
      </p:sp>
      <p:sp>
        <p:nvSpPr>
          <p:cNvPr id="8" name="Text 6"/>
          <p:cNvSpPr/>
          <p:nvPr/>
        </p:nvSpPr>
        <p:spPr>
          <a:xfrm>
            <a:off x="8052316" y="4172902"/>
            <a:ext cx="5784413" cy="725805"/>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Boosts productivity, drives innovation and economic growth.</a:t>
            </a:r>
            <a:endParaRPr lang="en-US" sz="1750" dirty="0"/>
          </a:p>
        </p:txBody>
      </p:sp>
      <p:sp>
        <p:nvSpPr>
          <p:cNvPr id="9" name="Shape 7"/>
          <p:cNvSpPr/>
          <p:nvPr/>
        </p:nvSpPr>
        <p:spPr>
          <a:xfrm>
            <a:off x="793790" y="5380673"/>
            <a:ext cx="396835" cy="396835"/>
          </a:xfrm>
          <a:prstGeom prst="roundRect">
            <a:avLst>
              <a:gd name="adj" fmla="val 24007"/>
            </a:avLst>
          </a:prstGeom>
          <a:solidFill>
            <a:srgbClr val="E2E3E9"/>
          </a:solidFill>
          <a:ln w="7620">
            <a:solidFill>
              <a:srgbClr val="C8C9CF"/>
            </a:solidFill>
            <a:prstDash val="solid"/>
          </a:ln>
        </p:spPr>
        <p:txBody>
          <a:bodyPr/>
          <a:lstStyle/>
          <a:p>
            <a:endParaRPr lang="fr-CA"/>
          </a:p>
        </p:txBody>
      </p:sp>
      <p:sp>
        <p:nvSpPr>
          <p:cNvPr id="10" name="Text 8"/>
          <p:cNvSpPr/>
          <p:nvPr/>
        </p:nvSpPr>
        <p:spPr>
          <a:xfrm>
            <a:off x="1417439" y="53806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Education</a:t>
            </a:r>
            <a:endParaRPr lang="en-US" sz="2200" dirty="0"/>
          </a:p>
        </p:txBody>
      </p:sp>
      <p:sp>
        <p:nvSpPr>
          <p:cNvPr id="11" name="Text 9"/>
          <p:cNvSpPr/>
          <p:nvPr/>
        </p:nvSpPr>
        <p:spPr>
          <a:xfrm>
            <a:off x="1417439" y="5871091"/>
            <a:ext cx="5784413" cy="362903"/>
          </a:xfrm>
          <a:prstGeom prst="rect">
            <a:avLst/>
          </a:prstGeom>
          <a:noFill/>
          <a:ln/>
        </p:spPr>
        <p:txBody>
          <a:bodyPr wrap="non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Provides modern learning tools and remote learning.</a:t>
            </a:r>
            <a:endParaRPr lang="en-US" sz="1750" dirty="0"/>
          </a:p>
        </p:txBody>
      </p:sp>
      <p:sp>
        <p:nvSpPr>
          <p:cNvPr id="12" name="Shape 10"/>
          <p:cNvSpPr/>
          <p:nvPr/>
        </p:nvSpPr>
        <p:spPr>
          <a:xfrm>
            <a:off x="7428667" y="5380673"/>
            <a:ext cx="396835" cy="396835"/>
          </a:xfrm>
          <a:prstGeom prst="roundRect">
            <a:avLst>
              <a:gd name="adj" fmla="val 24007"/>
            </a:avLst>
          </a:prstGeom>
          <a:solidFill>
            <a:srgbClr val="E2E3E9"/>
          </a:solidFill>
          <a:ln w="7620">
            <a:solidFill>
              <a:srgbClr val="C8C9CF"/>
            </a:solidFill>
            <a:prstDash val="solid"/>
          </a:ln>
        </p:spPr>
        <p:txBody>
          <a:bodyPr/>
          <a:lstStyle/>
          <a:p>
            <a:endParaRPr lang="fr-CA"/>
          </a:p>
        </p:txBody>
      </p:sp>
      <p:sp>
        <p:nvSpPr>
          <p:cNvPr id="13" name="Text 11"/>
          <p:cNvSpPr/>
          <p:nvPr/>
        </p:nvSpPr>
        <p:spPr>
          <a:xfrm>
            <a:off x="8052316" y="53806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Healthcare</a:t>
            </a:r>
            <a:endParaRPr lang="en-US" sz="2200" dirty="0"/>
          </a:p>
        </p:txBody>
      </p:sp>
      <p:sp>
        <p:nvSpPr>
          <p:cNvPr id="14" name="Text 12"/>
          <p:cNvSpPr/>
          <p:nvPr/>
        </p:nvSpPr>
        <p:spPr>
          <a:xfrm>
            <a:off x="8052316" y="5871091"/>
            <a:ext cx="5784413" cy="362903"/>
          </a:xfrm>
          <a:prstGeom prst="rect">
            <a:avLst/>
          </a:prstGeom>
          <a:noFill/>
          <a:ln/>
        </p:spPr>
        <p:txBody>
          <a:bodyPr wrap="non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Enhances patient care and supports telemedicine.</a:t>
            </a:r>
            <a:endParaRPr lang="en-US" sz="1750" dirty="0"/>
          </a:p>
        </p:txBody>
      </p:sp>
      <p:pic>
        <p:nvPicPr>
          <p:cNvPr id="16" name="Image 15">
            <a:extLst>
              <a:ext uri="{FF2B5EF4-FFF2-40B4-BE49-F238E27FC236}">
                <a16:creationId xmlns:a16="http://schemas.microsoft.com/office/drawing/2014/main" id="{24B9EFA6-E169-D6C4-E95A-9BE8990A9DCB}"/>
              </a:ext>
            </a:extLst>
          </p:cNvPr>
          <p:cNvPicPr>
            <a:picLocks noChangeAspect="1"/>
          </p:cNvPicPr>
          <p:nvPr/>
        </p:nvPicPr>
        <p:blipFill>
          <a:blip r:embed="rId3"/>
          <a:stretch>
            <a:fillRect/>
          </a:stretch>
        </p:blipFill>
        <p:spPr>
          <a:xfrm>
            <a:off x="12455912" y="7671305"/>
            <a:ext cx="2078107" cy="4542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11637"/>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Key Technologies Related to ICT</a:t>
            </a:r>
            <a:endParaRPr lang="en-US" sz="4450" dirty="0"/>
          </a:p>
        </p:txBody>
      </p:sp>
      <p:sp>
        <p:nvSpPr>
          <p:cNvPr id="4" name="Shape 1"/>
          <p:cNvSpPr/>
          <p:nvPr/>
        </p:nvSpPr>
        <p:spPr>
          <a:xfrm>
            <a:off x="6280190" y="2469356"/>
            <a:ext cx="3664863" cy="2410897"/>
          </a:xfrm>
          <a:prstGeom prst="roundRect">
            <a:avLst>
              <a:gd name="adj" fmla="val 3952"/>
            </a:avLst>
          </a:prstGeom>
          <a:solidFill>
            <a:srgbClr val="E2E3E9"/>
          </a:solidFill>
          <a:ln w="7620">
            <a:solidFill>
              <a:srgbClr val="C8C9CF"/>
            </a:solidFill>
            <a:prstDash val="solid"/>
          </a:ln>
        </p:spPr>
        <p:txBody>
          <a:bodyPr/>
          <a:lstStyle/>
          <a:p>
            <a:endParaRPr lang="fr-CA"/>
          </a:p>
        </p:txBody>
      </p:sp>
      <p:sp>
        <p:nvSpPr>
          <p:cNvPr id="5" name="Text 2"/>
          <p:cNvSpPr/>
          <p:nvPr/>
        </p:nvSpPr>
        <p:spPr>
          <a:xfrm>
            <a:off x="6514624" y="270379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Software/Hardware</a:t>
            </a:r>
            <a:endParaRPr lang="en-US" sz="2200" dirty="0"/>
          </a:p>
        </p:txBody>
      </p:sp>
      <p:sp>
        <p:nvSpPr>
          <p:cNvPr id="6" name="Text 3"/>
          <p:cNvSpPr/>
          <p:nvPr/>
        </p:nvSpPr>
        <p:spPr>
          <a:xfrm>
            <a:off x="6514624" y="3194209"/>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The foundation of ICT, encompassing operating systems, applications, and physical devices.</a:t>
            </a:r>
            <a:endParaRPr lang="en-US" sz="1750" dirty="0"/>
          </a:p>
        </p:txBody>
      </p:sp>
      <p:sp>
        <p:nvSpPr>
          <p:cNvPr id="7" name="Shape 4"/>
          <p:cNvSpPr/>
          <p:nvPr/>
        </p:nvSpPr>
        <p:spPr>
          <a:xfrm>
            <a:off x="10171867" y="2469356"/>
            <a:ext cx="3664863" cy="2410897"/>
          </a:xfrm>
          <a:prstGeom prst="roundRect">
            <a:avLst>
              <a:gd name="adj" fmla="val 3952"/>
            </a:avLst>
          </a:prstGeom>
          <a:solidFill>
            <a:srgbClr val="E2E3E9"/>
          </a:solidFill>
          <a:ln w="7620">
            <a:solidFill>
              <a:srgbClr val="C8C9CF"/>
            </a:solidFill>
            <a:prstDash val="solid"/>
          </a:ln>
        </p:spPr>
        <p:txBody>
          <a:bodyPr/>
          <a:lstStyle/>
          <a:p>
            <a:endParaRPr lang="fr-CA"/>
          </a:p>
        </p:txBody>
      </p:sp>
      <p:sp>
        <p:nvSpPr>
          <p:cNvPr id="8" name="Text 5"/>
          <p:cNvSpPr/>
          <p:nvPr/>
        </p:nvSpPr>
        <p:spPr>
          <a:xfrm>
            <a:off x="10406301" y="270379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Networking</a:t>
            </a:r>
            <a:endParaRPr lang="en-US" sz="2200" dirty="0"/>
          </a:p>
        </p:txBody>
      </p:sp>
      <p:sp>
        <p:nvSpPr>
          <p:cNvPr id="9" name="Text 6"/>
          <p:cNvSpPr/>
          <p:nvPr/>
        </p:nvSpPr>
        <p:spPr>
          <a:xfrm>
            <a:off x="10406301" y="3194209"/>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Connecting devices and systems, enabling data transfer and communication.</a:t>
            </a:r>
            <a:endParaRPr lang="en-US" sz="1750" dirty="0"/>
          </a:p>
        </p:txBody>
      </p:sp>
      <p:sp>
        <p:nvSpPr>
          <p:cNvPr id="10" name="Shape 7"/>
          <p:cNvSpPr/>
          <p:nvPr/>
        </p:nvSpPr>
        <p:spPr>
          <a:xfrm>
            <a:off x="6280190" y="5107067"/>
            <a:ext cx="3664863" cy="2410897"/>
          </a:xfrm>
          <a:prstGeom prst="roundRect">
            <a:avLst>
              <a:gd name="adj" fmla="val 3952"/>
            </a:avLst>
          </a:prstGeom>
          <a:solidFill>
            <a:srgbClr val="E2E3E9"/>
          </a:solidFill>
          <a:ln w="7620">
            <a:solidFill>
              <a:srgbClr val="C8C9CF"/>
            </a:solidFill>
            <a:prstDash val="solid"/>
          </a:ln>
        </p:spPr>
        <p:txBody>
          <a:bodyPr/>
          <a:lstStyle/>
          <a:p>
            <a:endParaRPr lang="fr-CA"/>
          </a:p>
        </p:txBody>
      </p:sp>
      <p:sp>
        <p:nvSpPr>
          <p:cNvPr id="11" name="Text 8"/>
          <p:cNvSpPr/>
          <p:nvPr/>
        </p:nvSpPr>
        <p:spPr>
          <a:xfrm>
            <a:off x="6514624" y="534150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Cloud Computing</a:t>
            </a:r>
            <a:endParaRPr lang="en-US" sz="2200" dirty="0"/>
          </a:p>
        </p:txBody>
      </p:sp>
      <p:sp>
        <p:nvSpPr>
          <p:cNvPr id="12" name="Text 9"/>
          <p:cNvSpPr/>
          <p:nvPr/>
        </p:nvSpPr>
        <p:spPr>
          <a:xfrm>
            <a:off x="6514624" y="5831919"/>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Delivering computing services via the internet, allowing data storage and software to run on remote servers.</a:t>
            </a:r>
            <a:endParaRPr lang="en-US" sz="1750" dirty="0"/>
          </a:p>
        </p:txBody>
      </p:sp>
      <p:sp>
        <p:nvSpPr>
          <p:cNvPr id="13" name="Shape 10"/>
          <p:cNvSpPr/>
          <p:nvPr/>
        </p:nvSpPr>
        <p:spPr>
          <a:xfrm>
            <a:off x="10171867" y="5107067"/>
            <a:ext cx="3664863" cy="2410897"/>
          </a:xfrm>
          <a:prstGeom prst="roundRect">
            <a:avLst>
              <a:gd name="adj" fmla="val 3952"/>
            </a:avLst>
          </a:prstGeom>
          <a:solidFill>
            <a:srgbClr val="E2E3E9"/>
          </a:solidFill>
          <a:ln w="7620">
            <a:solidFill>
              <a:srgbClr val="C8C9CF"/>
            </a:solidFill>
            <a:prstDash val="solid"/>
          </a:ln>
        </p:spPr>
        <p:txBody>
          <a:bodyPr/>
          <a:lstStyle/>
          <a:p>
            <a:endParaRPr lang="fr-CA"/>
          </a:p>
        </p:txBody>
      </p:sp>
      <p:sp>
        <p:nvSpPr>
          <p:cNvPr id="14" name="Text 11"/>
          <p:cNvSpPr/>
          <p:nvPr/>
        </p:nvSpPr>
        <p:spPr>
          <a:xfrm>
            <a:off x="10406301" y="534150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AI/Cybersecurity</a:t>
            </a:r>
            <a:endParaRPr lang="en-US" sz="2200" dirty="0"/>
          </a:p>
        </p:txBody>
      </p:sp>
      <p:sp>
        <p:nvSpPr>
          <p:cNvPr id="15" name="Text 12"/>
          <p:cNvSpPr/>
          <p:nvPr/>
        </p:nvSpPr>
        <p:spPr>
          <a:xfrm>
            <a:off x="10406301" y="5831919"/>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Artificial intelligence and cybersecurity are crucial for data protection and system security.</a:t>
            </a:r>
            <a:endParaRPr lang="en-US" sz="1750" dirty="0"/>
          </a:p>
        </p:txBody>
      </p:sp>
      <p:pic>
        <p:nvPicPr>
          <p:cNvPr id="17" name="Image 16">
            <a:extLst>
              <a:ext uri="{FF2B5EF4-FFF2-40B4-BE49-F238E27FC236}">
                <a16:creationId xmlns:a16="http://schemas.microsoft.com/office/drawing/2014/main" id="{1DFBCA45-72EF-D7A4-41ED-4221F9209431}"/>
              </a:ext>
            </a:extLst>
          </p:cNvPr>
          <p:cNvPicPr>
            <a:picLocks noChangeAspect="1"/>
          </p:cNvPicPr>
          <p:nvPr/>
        </p:nvPicPr>
        <p:blipFill>
          <a:blip r:embed="rId4"/>
          <a:stretch>
            <a:fillRect/>
          </a:stretch>
        </p:blipFill>
        <p:spPr>
          <a:xfrm>
            <a:off x="11998712" y="7669940"/>
            <a:ext cx="2620908" cy="5728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425172"/>
            <a:ext cx="4919424" cy="7379137"/>
          </a:xfrm>
          <a:prstGeom prst="rect">
            <a:avLst/>
          </a:prstGeom>
        </p:spPr>
      </p:pic>
      <p:sp>
        <p:nvSpPr>
          <p:cNvPr id="4" name="Text 0"/>
          <p:cNvSpPr/>
          <p:nvPr/>
        </p:nvSpPr>
        <p:spPr>
          <a:xfrm>
            <a:off x="6280190" y="129254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Cloud Computing: A Deeper Dive</a:t>
            </a:r>
            <a:endParaRPr lang="en-US" sz="4450" dirty="0"/>
          </a:p>
        </p:txBody>
      </p:sp>
      <p:sp>
        <p:nvSpPr>
          <p:cNvPr id="5" name="Shape 1"/>
          <p:cNvSpPr/>
          <p:nvPr/>
        </p:nvSpPr>
        <p:spPr>
          <a:xfrm>
            <a:off x="6280190" y="3305413"/>
            <a:ext cx="510302" cy="510302"/>
          </a:xfrm>
          <a:prstGeom prst="roundRect">
            <a:avLst>
              <a:gd name="adj" fmla="val 18669"/>
            </a:avLst>
          </a:prstGeom>
          <a:solidFill>
            <a:srgbClr val="E2E3E9"/>
          </a:solidFill>
          <a:ln w="7620">
            <a:solidFill>
              <a:srgbClr val="C8C9CF"/>
            </a:solidFill>
            <a:prstDash val="solid"/>
          </a:ln>
        </p:spPr>
        <p:txBody>
          <a:bodyPr/>
          <a:lstStyle/>
          <a:p>
            <a:endParaRPr lang="fr-CA"/>
          </a:p>
        </p:txBody>
      </p:sp>
      <p:sp>
        <p:nvSpPr>
          <p:cNvPr id="6" name="Text 2"/>
          <p:cNvSpPr/>
          <p:nvPr/>
        </p:nvSpPr>
        <p:spPr>
          <a:xfrm>
            <a:off x="6469499" y="3390424"/>
            <a:ext cx="131683" cy="340281"/>
          </a:xfrm>
          <a:prstGeom prst="rect">
            <a:avLst/>
          </a:prstGeom>
          <a:noFill/>
          <a:ln/>
        </p:spPr>
        <p:txBody>
          <a:bodyPr wrap="none" lIns="0" tIns="0" rIns="0" bIns="0" rtlCol="0" anchor="t"/>
          <a:lstStyle/>
          <a:p>
            <a:pPr marL="0" indent="0" algn="ctr">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1</a:t>
            </a:r>
            <a:endParaRPr lang="en-US" sz="2650" dirty="0"/>
          </a:p>
        </p:txBody>
      </p:sp>
      <p:sp>
        <p:nvSpPr>
          <p:cNvPr id="7" name="Text 3"/>
          <p:cNvSpPr/>
          <p:nvPr/>
        </p:nvSpPr>
        <p:spPr>
          <a:xfrm>
            <a:off x="7017306" y="33054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Cloud Storage</a:t>
            </a:r>
            <a:endParaRPr lang="en-US" sz="2200" dirty="0"/>
          </a:p>
        </p:txBody>
      </p:sp>
      <p:sp>
        <p:nvSpPr>
          <p:cNvPr id="8" name="Text 4"/>
          <p:cNvSpPr/>
          <p:nvPr/>
        </p:nvSpPr>
        <p:spPr>
          <a:xfrm>
            <a:off x="7017306" y="3795832"/>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Platforms like Google Drive and OneDrive for file access and storage.</a:t>
            </a:r>
            <a:endParaRPr lang="en-US" sz="1750" dirty="0"/>
          </a:p>
        </p:txBody>
      </p:sp>
      <p:sp>
        <p:nvSpPr>
          <p:cNvPr id="9" name="Shape 5"/>
          <p:cNvSpPr/>
          <p:nvPr/>
        </p:nvSpPr>
        <p:spPr>
          <a:xfrm>
            <a:off x="10171867" y="3305413"/>
            <a:ext cx="510302" cy="510302"/>
          </a:xfrm>
          <a:prstGeom prst="roundRect">
            <a:avLst>
              <a:gd name="adj" fmla="val 18669"/>
            </a:avLst>
          </a:prstGeom>
          <a:solidFill>
            <a:srgbClr val="E2E3E9"/>
          </a:solidFill>
          <a:ln w="7620">
            <a:solidFill>
              <a:srgbClr val="C8C9CF"/>
            </a:solidFill>
            <a:prstDash val="solid"/>
          </a:ln>
        </p:spPr>
        <p:txBody>
          <a:bodyPr/>
          <a:lstStyle/>
          <a:p>
            <a:endParaRPr lang="fr-CA"/>
          </a:p>
        </p:txBody>
      </p:sp>
      <p:sp>
        <p:nvSpPr>
          <p:cNvPr id="10" name="Text 6"/>
          <p:cNvSpPr/>
          <p:nvPr/>
        </p:nvSpPr>
        <p:spPr>
          <a:xfrm>
            <a:off x="10332244" y="3390424"/>
            <a:ext cx="189548" cy="340281"/>
          </a:xfrm>
          <a:prstGeom prst="rect">
            <a:avLst/>
          </a:prstGeom>
          <a:noFill/>
          <a:ln/>
        </p:spPr>
        <p:txBody>
          <a:bodyPr wrap="none" lIns="0" tIns="0" rIns="0" bIns="0" rtlCol="0" anchor="t"/>
          <a:lstStyle/>
          <a:p>
            <a:pPr marL="0" indent="0" algn="ctr">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2</a:t>
            </a:r>
            <a:endParaRPr lang="en-US" sz="2650" dirty="0"/>
          </a:p>
        </p:txBody>
      </p:sp>
      <p:sp>
        <p:nvSpPr>
          <p:cNvPr id="11" name="Text 7"/>
          <p:cNvSpPr/>
          <p:nvPr/>
        </p:nvSpPr>
        <p:spPr>
          <a:xfrm>
            <a:off x="10908983" y="3305413"/>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Software as a Service (SaaS)</a:t>
            </a:r>
            <a:endParaRPr lang="en-US" sz="2200" dirty="0"/>
          </a:p>
        </p:txBody>
      </p:sp>
      <p:sp>
        <p:nvSpPr>
          <p:cNvPr id="12" name="Text 8"/>
          <p:cNvSpPr/>
          <p:nvPr/>
        </p:nvSpPr>
        <p:spPr>
          <a:xfrm>
            <a:off x="10908983" y="4150162"/>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Tools like Microsoft 365 and Google Workspace for online productivity.</a:t>
            </a:r>
            <a:endParaRPr lang="en-US" sz="1750" dirty="0"/>
          </a:p>
        </p:txBody>
      </p:sp>
      <p:sp>
        <p:nvSpPr>
          <p:cNvPr id="13" name="Shape 9"/>
          <p:cNvSpPr/>
          <p:nvPr/>
        </p:nvSpPr>
        <p:spPr>
          <a:xfrm>
            <a:off x="6280190" y="5720834"/>
            <a:ext cx="510302" cy="510302"/>
          </a:xfrm>
          <a:prstGeom prst="roundRect">
            <a:avLst>
              <a:gd name="adj" fmla="val 18669"/>
            </a:avLst>
          </a:prstGeom>
          <a:solidFill>
            <a:srgbClr val="E2E3E9"/>
          </a:solidFill>
          <a:ln w="7620">
            <a:solidFill>
              <a:srgbClr val="C8C9CF"/>
            </a:solidFill>
            <a:prstDash val="solid"/>
          </a:ln>
        </p:spPr>
        <p:txBody>
          <a:bodyPr/>
          <a:lstStyle/>
          <a:p>
            <a:endParaRPr lang="fr-CA"/>
          </a:p>
        </p:txBody>
      </p:sp>
      <p:sp>
        <p:nvSpPr>
          <p:cNvPr id="14" name="Text 10"/>
          <p:cNvSpPr/>
          <p:nvPr/>
        </p:nvSpPr>
        <p:spPr>
          <a:xfrm>
            <a:off x="6436757" y="5805845"/>
            <a:ext cx="197048" cy="340281"/>
          </a:xfrm>
          <a:prstGeom prst="rect">
            <a:avLst/>
          </a:prstGeom>
          <a:noFill/>
          <a:ln/>
        </p:spPr>
        <p:txBody>
          <a:bodyPr wrap="none" lIns="0" tIns="0" rIns="0" bIns="0" rtlCol="0" anchor="t"/>
          <a:lstStyle/>
          <a:p>
            <a:pPr marL="0" indent="0" algn="ctr">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3</a:t>
            </a:r>
            <a:endParaRPr lang="en-US" sz="2650" dirty="0"/>
          </a:p>
        </p:txBody>
      </p:sp>
      <p:sp>
        <p:nvSpPr>
          <p:cNvPr id="15" name="Text 11"/>
          <p:cNvSpPr/>
          <p:nvPr/>
        </p:nvSpPr>
        <p:spPr>
          <a:xfrm>
            <a:off x="7017306" y="5720834"/>
            <a:ext cx="3575328" cy="354330"/>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Cloud Computing Services</a:t>
            </a:r>
            <a:endParaRPr lang="en-US" sz="2200" dirty="0"/>
          </a:p>
        </p:txBody>
      </p:sp>
      <p:sp>
        <p:nvSpPr>
          <p:cNvPr id="16" name="Text 12"/>
          <p:cNvSpPr/>
          <p:nvPr/>
        </p:nvSpPr>
        <p:spPr>
          <a:xfrm>
            <a:off x="7017306" y="6211253"/>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Providers like AWS and Microsoft Azure offering resources for businesses and developers.</a:t>
            </a:r>
            <a:endParaRPr lang="en-US" sz="1750" dirty="0"/>
          </a:p>
        </p:txBody>
      </p:sp>
      <p:pic>
        <p:nvPicPr>
          <p:cNvPr id="18" name="Image 17">
            <a:extLst>
              <a:ext uri="{FF2B5EF4-FFF2-40B4-BE49-F238E27FC236}">
                <a16:creationId xmlns:a16="http://schemas.microsoft.com/office/drawing/2014/main" id="{B4055C4A-32FF-BD91-64E9-9B2B2AB19CA3}"/>
              </a:ext>
            </a:extLst>
          </p:cNvPr>
          <p:cNvPicPr>
            <a:picLocks noChangeAspect="1"/>
          </p:cNvPicPr>
          <p:nvPr/>
        </p:nvPicPr>
        <p:blipFill>
          <a:blip r:embed="rId5"/>
          <a:stretch>
            <a:fillRect/>
          </a:stretch>
        </p:blipFill>
        <p:spPr>
          <a:xfrm>
            <a:off x="12232040" y="7634408"/>
            <a:ext cx="2398360" cy="5242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9254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Artificial Intelligence: Shaping the Future</a:t>
            </a:r>
            <a:endParaRPr lang="en-US" sz="4450" dirty="0"/>
          </a:p>
        </p:txBody>
      </p:sp>
      <p:sp>
        <p:nvSpPr>
          <p:cNvPr id="4" name="Shape 1"/>
          <p:cNvSpPr/>
          <p:nvPr/>
        </p:nvSpPr>
        <p:spPr>
          <a:xfrm>
            <a:off x="793790" y="3305413"/>
            <a:ext cx="510302" cy="510302"/>
          </a:xfrm>
          <a:prstGeom prst="roundRect">
            <a:avLst>
              <a:gd name="adj" fmla="val 18669"/>
            </a:avLst>
          </a:prstGeom>
          <a:solidFill>
            <a:srgbClr val="E2E3E9"/>
          </a:solidFill>
          <a:ln w="7620">
            <a:solidFill>
              <a:srgbClr val="C8C9CF"/>
            </a:solidFill>
            <a:prstDash val="solid"/>
          </a:ln>
        </p:spPr>
        <p:txBody>
          <a:bodyPr/>
          <a:lstStyle/>
          <a:p>
            <a:endParaRPr lang="fr-CA"/>
          </a:p>
        </p:txBody>
      </p:sp>
      <p:sp>
        <p:nvSpPr>
          <p:cNvPr id="5" name="Text 2"/>
          <p:cNvSpPr/>
          <p:nvPr/>
        </p:nvSpPr>
        <p:spPr>
          <a:xfrm>
            <a:off x="983099" y="3390424"/>
            <a:ext cx="131683" cy="340281"/>
          </a:xfrm>
          <a:prstGeom prst="rect">
            <a:avLst/>
          </a:prstGeom>
          <a:noFill/>
          <a:ln/>
        </p:spPr>
        <p:txBody>
          <a:bodyPr wrap="none" lIns="0" tIns="0" rIns="0" bIns="0" rtlCol="0" anchor="t"/>
          <a:lstStyle/>
          <a:p>
            <a:pPr marL="0" indent="0" algn="ctr">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1</a:t>
            </a:r>
            <a:endParaRPr lang="en-US" sz="2650" dirty="0"/>
          </a:p>
        </p:txBody>
      </p:sp>
      <p:sp>
        <p:nvSpPr>
          <p:cNvPr id="6" name="Text 3"/>
          <p:cNvSpPr/>
          <p:nvPr/>
        </p:nvSpPr>
        <p:spPr>
          <a:xfrm>
            <a:off x="1530906" y="33054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Efficiency</a:t>
            </a:r>
            <a:endParaRPr lang="en-US" sz="2200" dirty="0"/>
          </a:p>
        </p:txBody>
      </p:sp>
      <p:sp>
        <p:nvSpPr>
          <p:cNvPr id="7" name="Text 4"/>
          <p:cNvSpPr/>
          <p:nvPr/>
        </p:nvSpPr>
        <p:spPr>
          <a:xfrm>
            <a:off x="1530906" y="3795832"/>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Automates tasks, reducing human intervention.</a:t>
            </a:r>
            <a:endParaRPr lang="en-US" sz="1750" dirty="0"/>
          </a:p>
        </p:txBody>
      </p:sp>
      <p:sp>
        <p:nvSpPr>
          <p:cNvPr id="8" name="Shape 5"/>
          <p:cNvSpPr/>
          <p:nvPr/>
        </p:nvSpPr>
        <p:spPr>
          <a:xfrm>
            <a:off x="4685467" y="3305413"/>
            <a:ext cx="510302" cy="510302"/>
          </a:xfrm>
          <a:prstGeom prst="roundRect">
            <a:avLst>
              <a:gd name="adj" fmla="val 18669"/>
            </a:avLst>
          </a:prstGeom>
          <a:solidFill>
            <a:srgbClr val="E2E3E9"/>
          </a:solidFill>
          <a:ln w="7620">
            <a:solidFill>
              <a:srgbClr val="C8C9CF"/>
            </a:solidFill>
            <a:prstDash val="solid"/>
          </a:ln>
        </p:spPr>
        <p:txBody>
          <a:bodyPr/>
          <a:lstStyle/>
          <a:p>
            <a:endParaRPr lang="fr-CA"/>
          </a:p>
        </p:txBody>
      </p:sp>
      <p:sp>
        <p:nvSpPr>
          <p:cNvPr id="9" name="Text 6"/>
          <p:cNvSpPr/>
          <p:nvPr/>
        </p:nvSpPr>
        <p:spPr>
          <a:xfrm>
            <a:off x="4845844" y="3390424"/>
            <a:ext cx="189548" cy="340281"/>
          </a:xfrm>
          <a:prstGeom prst="rect">
            <a:avLst/>
          </a:prstGeom>
          <a:noFill/>
          <a:ln/>
        </p:spPr>
        <p:txBody>
          <a:bodyPr wrap="none" lIns="0" tIns="0" rIns="0" bIns="0" rtlCol="0" anchor="t"/>
          <a:lstStyle/>
          <a:p>
            <a:pPr marL="0" indent="0" algn="ctr">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2</a:t>
            </a:r>
            <a:endParaRPr lang="en-US" sz="2650" dirty="0"/>
          </a:p>
        </p:txBody>
      </p:sp>
      <p:sp>
        <p:nvSpPr>
          <p:cNvPr id="10" name="Text 7"/>
          <p:cNvSpPr/>
          <p:nvPr/>
        </p:nvSpPr>
        <p:spPr>
          <a:xfrm>
            <a:off x="5422583" y="3305413"/>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Prediction and Analysis</a:t>
            </a:r>
            <a:endParaRPr lang="en-US" sz="2200" dirty="0"/>
          </a:p>
        </p:txBody>
      </p:sp>
      <p:sp>
        <p:nvSpPr>
          <p:cNvPr id="11" name="Text 8"/>
          <p:cNvSpPr/>
          <p:nvPr/>
        </p:nvSpPr>
        <p:spPr>
          <a:xfrm>
            <a:off x="5422583" y="4150162"/>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Analyzes big data for strategic insights.</a:t>
            </a:r>
            <a:endParaRPr lang="en-US" sz="1750" dirty="0"/>
          </a:p>
        </p:txBody>
      </p:sp>
      <p:sp>
        <p:nvSpPr>
          <p:cNvPr id="12" name="Shape 9"/>
          <p:cNvSpPr/>
          <p:nvPr/>
        </p:nvSpPr>
        <p:spPr>
          <a:xfrm>
            <a:off x="793790" y="5357932"/>
            <a:ext cx="510302" cy="510302"/>
          </a:xfrm>
          <a:prstGeom prst="roundRect">
            <a:avLst>
              <a:gd name="adj" fmla="val 18669"/>
            </a:avLst>
          </a:prstGeom>
          <a:solidFill>
            <a:srgbClr val="E2E3E9"/>
          </a:solidFill>
          <a:ln w="7620">
            <a:solidFill>
              <a:srgbClr val="C8C9CF"/>
            </a:solidFill>
            <a:prstDash val="solid"/>
          </a:ln>
        </p:spPr>
        <p:txBody>
          <a:bodyPr/>
          <a:lstStyle/>
          <a:p>
            <a:endParaRPr lang="fr-CA"/>
          </a:p>
        </p:txBody>
      </p:sp>
      <p:sp>
        <p:nvSpPr>
          <p:cNvPr id="13" name="Text 10"/>
          <p:cNvSpPr/>
          <p:nvPr/>
        </p:nvSpPr>
        <p:spPr>
          <a:xfrm>
            <a:off x="950357" y="5442942"/>
            <a:ext cx="197048" cy="340281"/>
          </a:xfrm>
          <a:prstGeom prst="rect">
            <a:avLst/>
          </a:prstGeom>
          <a:noFill/>
          <a:ln/>
        </p:spPr>
        <p:txBody>
          <a:bodyPr wrap="none" lIns="0" tIns="0" rIns="0" bIns="0" rtlCol="0" anchor="t"/>
          <a:lstStyle/>
          <a:p>
            <a:pPr marL="0" indent="0" algn="ctr">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3</a:t>
            </a:r>
            <a:endParaRPr lang="en-US" sz="2650" dirty="0"/>
          </a:p>
        </p:txBody>
      </p:sp>
      <p:sp>
        <p:nvSpPr>
          <p:cNvPr id="14" name="Text 11"/>
          <p:cNvSpPr/>
          <p:nvPr/>
        </p:nvSpPr>
        <p:spPr>
          <a:xfrm>
            <a:off x="1530906" y="535793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User Experience</a:t>
            </a:r>
            <a:endParaRPr lang="en-US" sz="2200" dirty="0"/>
          </a:p>
        </p:txBody>
      </p:sp>
      <p:sp>
        <p:nvSpPr>
          <p:cNvPr id="15" name="Text 12"/>
          <p:cNvSpPr/>
          <p:nvPr/>
        </p:nvSpPr>
        <p:spPr>
          <a:xfrm>
            <a:off x="1530906" y="5848350"/>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Enhances interactions via smart assistants and chatbots.</a:t>
            </a:r>
            <a:endParaRPr lang="en-US" sz="1750" dirty="0"/>
          </a:p>
        </p:txBody>
      </p:sp>
      <p:sp>
        <p:nvSpPr>
          <p:cNvPr id="16" name="Shape 13"/>
          <p:cNvSpPr/>
          <p:nvPr/>
        </p:nvSpPr>
        <p:spPr>
          <a:xfrm>
            <a:off x="4685467" y="5357932"/>
            <a:ext cx="510302" cy="510302"/>
          </a:xfrm>
          <a:prstGeom prst="roundRect">
            <a:avLst>
              <a:gd name="adj" fmla="val 18669"/>
            </a:avLst>
          </a:prstGeom>
          <a:solidFill>
            <a:srgbClr val="E2E3E9"/>
          </a:solidFill>
          <a:ln w="7620">
            <a:solidFill>
              <a:srgbClr val="C8C9CF"/>
            </a:solidFill>
            <a:prstDash val="solid"/>
          </a:ln>
        </p:spPr>
        <p:txBody>
          <a:bodyPr/>
          <a:lstStyle/>
          <a:p>
            <a:endParaRPr lang="fr-CA"/>
          </a:p>
        </p:txBody>
      </p:sp>
      <p:sp>
        <p:nvSpPr>
          <p:cNvPr id="17" name="Text 14"/>
          <p:cNvSpPr/>
          <p:nvPr/>
        </p:nvSpPr>
        <p:spPr>
          <a:xfrm>
            <a:off x="4835962" y="5442942"/>
            <a:ext cx="209312" cy="340281"/>
          </a:xfrm>
          <a:prstGeom prst="rect">
            <a:avLst/>
          </a:prstGeom>
          <a:noFill/>
          <a:ln/>
        </p:spPr>
        <p:txBody>
          <a:bodyPr wrap="none" lIns="0" tIns="0" rIns="0" bIns="0" rtlCol="0" anchor="t"/>
          <a:lstStyle/>
          <a:p>
            <a:pPr marL="0" indent="0" algn="ctr">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4</a:t>
            </a:r>
            <a:endParaRPr lang="en-US" sz="2650" dirty="0"/>
          </a:p>
        </p:txBody>
      </p:sp>
      <p:sp>
        <p:nvSpPr>
          <p:cNvPr id="18" name="Text 15"/>
          <p:cNvSpPr/>
          <p:nvPr/>
        </p:nvSpPr>
        <p:spPr>
          <a:xfrm>
            <a:off x="5422583" y="535793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Innovation</a:t>
            </a:r>
            <a:endParaRPr lang="en-US" sz="2200" dirty="0"/>
          </a:p>
        </p:txBody>
      </p:sp>
      <p:sp>
        <p:nvSpPr>
          <p:cNvPr id="19" name="Text 16"/>
          <p:cNvSpPr/>
          <p:nvPr/>
        </p:nvSpPr>
        <p:spPr>
          <a:xfrm>
            <a:off x="5422583" y="5848350"/>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Drives advancements like self-driving cars, medical AI, and drones.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21368"/>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Google Services: Connecting the World</a:t>
            </a:r>
            <a:endParaRPr lang="en-US" sz="4450" dirty="0"/>
          </a:p>
        </p:txBody>
      </p:sp>
      <p:sp>
        <p:nvSpPr>
          <p:cNvPr id="4" name="Text 1"/>
          <p:cNvSpPr/>
          <p:nvPr/>
        </p:nvSpPr>
        <p:spPr>
          <a:xfrm>
            <a:off x="793790" y="3179088"/>
            <a:ext cx="7556421" cy="3629025"/>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Google Services refer to a suite of tools and platforms that support daily activities and connect individuals and businesses. Widely used throughout the day, these services play a significant role in enhancing productivity, communication, and access to information. The future of Google services lies in advancements in artificial intelligence, machine learning, and augmented reality, further integrating them into daily life. These services empower individuals and businesses by enabling connection, collaboration, and productivity. Despite concerns about privacy and competition, Google's focus on innovation ensures its ongoing influence on the future of technology.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1160"/>
          </a:xfrm>
          <a:prstGeom prst="rect">
            <a:avLst/>
          </a:prstGeom>
        </p:spPr>
      </p:pic>
      <p:sp>
        <p:nvSpPr>
          <p:cNvPr id="3" name="Text 0"/>
          <p:cNvSpPr/>
          <p:nvPr/>
        </p:nvSpPr>
        <p:spPr>
          <a:xfrm>
            <a:off x="731044" y="3185517"/>
            <a:ext cx="13168313" cy="1305401"/>
          </a:xfrm>
          <a:prstGeom prst="rect">
            <a:avLst/>
          </a:prstGeom>
          <a:noFill/>
          <a:ln/>
        </p:spPr>
        <p:txBody>
          <a:bodyPr wrap="square" lIns="0" tIns="0" rIns="0" bIns="0" rtlCol="0" anchor="t"/>
          <a:lstStyle/>
          <a:p>
            <a:pPr marL="0" indent="0">
              <a:lnSpc>
                <a:spcPts val="5100"/>
              </a:lnSpc>
              <a:buNone/>
            </a:pPr>
            <a:r>
              <a:rPr lang="en-US" sz="4100" dirty="0">
                <a:solidFill>
                  <a:srgbClr val="1D1D1B"/>
                </a:solidFill>
                <a:latin typeface="Tomorrow Semi Bold" pitchFamily="34" charset="0"/>
                <a:ea typeface="Tomorrow Semi Bold" pitchFamily="34" charset="-122"/>
                <a:cs typeface="Tomorrow Semi Bold" pitchFamily="34" charset="-120"/>
              </a:rPr>
              <a:t>Microsoft: Empowering Productivity and Collaboration</a:t>
            </a:r>
            <a:endParaRPr lang="en-US" sz="4100" dirty="0"/>
          </a:p>
        </p:txBody>
      </p:sp>
      <p:pic>
        <p:nvPicPr>
          <p:cNvPr id="4" name="Image 1" descr="preencoded.png"/>
          <p:cNvPicPr>
            <a:picLocks noChangeAspect="1"/>
          </p:cNvPicPr>
          <p:nvPr/>
        </p:nvPicPr>
        <p:blipFill>
          <a:blip r:embed="rId4"/>
          <a:stretch>
            <a:fillRect/>
          </a:stretch>
        </p:blipFill>
        <p:spPr>
          <a:xfrm>
            <a:off x="731044" y="4804172"/>
            <a:ext cx="522208" cy="522208"/>
          </a:xfrm>
          <a:prstGeom prst="rect">
            <a:avLst/>
          </a:prstGeom>
        </p:spPr>
      </p:pic>
      <p:sp>
        <p:nvSpPr>
          <p:cNvPr id="5" name="Text 1"/>
          <p:cNvSpPr/>
          <p:nvPr/>
        </p:nvSpPr>
        <p:spPr>
          <a:xfrm>
            <a:off x="731044" y="5535216"/>
            <a:ext cx="2802255" cy="326350"/>
          </a:xfrm>
          <a:prstGeom prst="rect">
            <a:avLst/>
          </a:prstGeom>
          <a:noFill/>
          <a:ln/>
        </p:spPr>
        <p:txBody>
          <a:bodyPr wrap="none" lIns="0" tIns="0" rIns="0" bIns="0" rtlCol="0" anchor="t"/>
          <a:lstStyle/>
          <a:p>
            <a:pPr marL="0" indent="0" algn="l">
              <a:lnSpc>
                <a:spcPts val="2550"/>
              </a:lnSpc>
              <a:buNone/>
            </a:pPr>
            <a:r>
              <a:rPr lang="en-US" sz="2050" dirty="0">
                <a:solidFill>
                  <a:srgbClr val="61615C"/>
                </a:solidFill>
                <a:latin typeface="Tomorrow Semi Bold" pitchFamily="34" charset="0"/>
                <a:ea typeface="Tomorrow Semi Bold" pitchFamily="34" charset="-122"/>
                <a:cs typeface="Tomorrow Semi Bold" pitchFamily="34" charset="-120"/>
              </a:rPr>
              <a:t>Microsoft Office Suite</a:t>
            </a:r>
            <a:endParaRPr lang="en-US" sz="2050" dirty="0"/>
          </a:p>
        </p:txBody>
      </p:sp>
      <p:sp>
        <p:nvSpPr>
          <p:cNvPr id="6" name="Text 2"/>
          <p:cNvSpPr/>
          <p:nvPr/>
        </p:nvSpPr>
        <p:spPr>
          <a:xfrm>
            <a:off x="731044" y="5986820"/>
            <a:ext cx="3057049" cy="1670447"/>
          </a:xfrm>
          <a:prstGeom prst="rect">
            <a:avLst/>
          </a:prstGeom>
          <a:noFill/>
          <a:ln/>
        </p:spPr>
        <p:txBody>
          <a:bodyPr wrap="square" lIns="0" tIns="0" rIns="0" bIns="0" rtlCol="0" anchor="t"/>
          <a:lstStyle/>
          <a:p>
            <a:pPr marL="0" indent="0" algn="l">
              <a:lnSpc>
                <a:spcPts val="2600"/>
              </a:lnSpc>
              <a:buNone/>
            </a:pPr>
            <a:r>
              <a:rPr lang="en-US" sz="1600" dirty="0">
                <a:solidFill>
                  <a:srgbClr val="61615C"/>
                </a:solidFill>
                <a:latin typeface="Tomorrow" pitchFamily="34" charset="0"/>
                <a:ea typeface="Tomorrow" pitchFamily="34" charset="-122"/>
                <a:cs typeface="Tomorrow" pitchFamily="34" charset="-120"/>
              </a:rPr>
              <a:t>Includes Word, Excel, and PowerPoint for document creation, data analysis, and presentations, with cloud integration via OneDrive.</a:t>
            </a:r>
            <a:endParaRPr lang="en-US" sz="1600" dirty="0"/>
          </a:p>
        </p:txBody>
      </p:sp>
      <p:pic>
        <p:nvPicPr>
          <p:cNvPr id="7" name="Image 2" descr="preencoded.png"/>
          <p:cNvPicPr>
            <a:picLocks noChangeAspect="1"/>
          </p:cNvPicPr>
          <p:nvPr/>
        </p:nvPicPr>
        <p:blipFill>
          <a:blip r:embed="rId5"/>
          <a:stretch>
            <a:fillRect/>
          </a:stretch>
        </p:blipFill>
        <p:spPr>
          <a:xfrm>
            <a:off x="4101346" y="4804172"/>
            <a:ext cx="522208" cy="522208"/>
          </a:xfrm>
          <a:prstGeom prst="rect">
            <a:avLst/>
          </a:prstGeom>
        </p:spPr>
      </p:pic>
      <p:sp>
        <p:nvSpPr>
          <p:cNvPr id="8" name="Text 3"/>
          <p:cNvSpPr/>
          <p:nvPr/>
        </p:nvSpPr>
        <p:spPr>
          <a:xfrm>
            <a:off x="4101346" y="5535216"/>
            <a:ext cx="2611160" cy="326350"/>
          </a:xfrm>
          <a:prstGeom prst="rect">
            <a:avLst/>
          </a:prstGeom>
          <a:noFill/>
          <a:ln/>
        </p:spPr>
        <p:txBody>
          <a:bodyPr wrap="none" lIns="0" tIns="0" rIns="0" bIns="0" rtlCol="0" anchor="t"/>
          <a:lstStyle/>
          <a:p>
            <a:pPr marL="0" indent="0" algn="l">
              <a:lnSpc>
                <a:spcPts val="2550"/>
              </a:lnSpc>
              <a:buNone/>
            </a:pPr>
            <a:r>
              <a:rPr lang="en-US" sz="2050" dirty="0">
                <a:solidFill>
                  <a:srgbClr val="61615C"/>
                </a:solidFill>
                <a:latin typeface="Tomorrow Semi Bold" pitchFamily="34" charset="0"/>
                <a:ea typeface="Tomorrow Semi Bold" pitchFamily="34" charset="-122"/>
                <a:cs typeface="Tomorrow Semi Bold" pitchFamily="34" charset="-120"/>
              </a:rPr>
              <a:t>Microsoft Teams</a:t>
            </a:r>
            <a:endParaRPr lang="en-US" sz="2050" dirty="0"/>
          </a:p>
        </p:txBody>
      </p:sp>
      <p:sp>
        <p:nvSpPr>
          <p:cNvPr id="9" name="Text 4"/>
          <p:cNvSpPr/>
          <p:nvPr/>
        </p:nvSpPr>
        <p:spPr>
          <a:xfrm>
            <a:off x="4101346" y="5986820"/>
            <a:ext cx="3057168" cy="1002268"/>
          </a:xfrm>
          <a:prstGeom prst="rect">
            <a:avLst/>
          </a:prstGeom>
          <a:noFill/>
          <a:ln/>
        </p:spPr>
        <p:txBody>
          <a:bodyPr wrap="square" lIns="0" tIns="0" rIns="0" bIns="0" rtlCol="0" anchor="t"/>
          <a:lstStyle/>
          <a:p>
            <a:pPr marL="0" indent="0" algn="l">
              <a:lnSpc>
                <a:spcPts val="2600"/>
              </a:lnSpc>
              <a:buNone/>
            </a:pPr>
            <a:r>
              <a:rPr lang="en-US" sz="1600" dirty="0">
                <a:solidFill>
                  <a:srgbClr val="61615C"/>
                </a:solidFill>
                <a:latin typeface="Tomorrow" pitchFamily="34" charset="0"/>
                <a:ea typeface="Tomorrow" pitchFamily="34" charset="-122"/>
                <a:cs typeface="Tomorrow" pitchFamily="34" charset="-120"/>
              </a:rPr>
              <a:t>A platform for communication, video conferencing, and real-time collaboration.</a:t>
            </a:r>
            <a:endParaRPr lang="en-US" sz="1600" dirty="0"/>
          </a:p>
        </p:txBody>
      </p:sp>
      <p:pic>
        <p:nvPicPr>
          <p:cNvPr id="10" name="Image 3" descr="preencoded.png"/>
          <p:cNvPicPr>
            <a:picLocks noChangeAspect="1"/>
          </p:cNvPicPr>
          <p:nvPr/>
        </p:nvPicPr>
        <p:blipFill>
          <a:blip r:embed="rId6"/>
          <a:stretch>
            <a:fillRect/>
          </a:stretch>
        </p:blipFill>
        <p:spPr>
          <a:xfrm>
            <a:off x="7471767" y="4804172"/>
            <a:ext cx="522208" cy="522208"/>
          </a:xfrm>
          <a:prstGeom prst="rect">
            <a:avLst/>
          </a:prstGeom>
        </p:spPr>
      </p:pic>
      <p:sp>
        <p:nvSpPr>
          <p:cNvPr id="11" name="Text 5"/>
          <p:cNvSpPr/>
          <p:nvPr/>
        </p:nvSpPr>
        <p:spPr>
          <a:xfrm>
            <a:off x="7471767" y="5535216"/>
            <a:ext cx="2611160" cy="326350"/>
          </a:xfrm>
          <a:prstGeom prst="rect">
            <a:avLst/>
          </a:prstGeom>
          <a:noFill/>
          <a:ln/>
        </p:spPr>
        <p:txBody>
          <a:bodyPr wrap="none" lIns="0" tIns="0" rIns="0" bIns="0" rtlCol="0" anchor="t"/>
          <a:lstStyle/>
          <a:p>
            <a:pPr marL="0" indent="0" algn="l">
              <a:lnSpc>
                <a:spcPts val="2550"/>
              </a:lnSpc>
              <a:buNone/>
            </a:pPr>
            <a:r>
              <a:rPr lang="en-US" sz="2050" dirty="0">
                <a:solidFill>
                  <a:srgbClr val="61615C"/>
                </a:solidFill>
                <a:latin typeface="Tomorrow Semi Bold" pitchFamily="34" charset="0"/>
                <a:ea typeface="Tomorrow Semi Bold" pitchFamily="34" charset="-122"/>
                <a:cs typeface="Tomorrow Semi Bold" pitchFamily="34" charset="-120"/>
              </a:rPr>
              <a:t>Microsoft OneDrive</a:t>
            </a:r>
            <a:endParaRPr lang="en-US" sz="2050" dirty="0"/>
          </a:p>
        </p:txBody>
      </p:sp>
      <p:sp>
        <p:nvSpPr>
          <p:cNvPr id="12" name="Text 6"/>
          <p:cNvSpPr/>
          <p:nvPr/>
        </p:nvSpPr>
        <p:spPr>
          <a:xfrm>
            <a:off x="7471767" y="5986820"/>
            <a:ext cx="3057168" cy="668179"/>
          </a:xfrm>
          <a:prstGeom prst="rect">
            <a:avLst/>
          </a:prstGeom>
          <a:noFill/>
          <a:ln/>
        </p:spPr>
        <p:txBody>
          <a:bodyPr wrap="square" lIns="0" tIns="0" rIns="0" bIns="0" rtlCol="0" anchor="t"/>
          <a:lstStyle/>
          <a:p>
            <a:pPr marL="0" indent="0" algn="l">
              <a:lnSpc>
                <a:spcPts val="2600"/>
              </a:lnSpc>
              <a:buNone/>
            </a:pPr>
            <a:r>
              <a:rPr lang="en-US" sz="1600" dirty="0">
                <a:solidFill>
                  <a:srgbClr val="61615C"/>
                </a:solidFill>
                <a:latin typeface="Tomorrow" pitchFamily="34" charset="0"/>
                <a:ea typeface="Tomorrow" pitchFamily="34" charset="-122"/>
                <a:cs typeface="Tomorrow" pitchFamily="34" charset="-120"/>
              </a:rPr>
              <a:t>Cloud storage with file syncing and collaboration features.</a:t>
            </a:r>
            <a:endParaRPr lang="en-US" sz="1600" dirty="0"/>
          </a:p>
        </p:txBody>
      </p:sp>
      <p:pic>
        <p:nvPicPr>
          <p:cNvPr id="13" name="Image 4" descr="preencoded.png"/>
          <p:cNvPicPr>
            <a:picLocks noChangeAspect="1"/>
          </p:cNvPicPr>
          <p:nvPr/>
        </p:nvPicPr>
        <p:blipFill>
          <a:blip r:embed="rId7"/>
          <a:stretch>
            <a:fillRect/>
          </a:stretch>
        </p:blipFill>
        <p:spPr>
          <a:xfrm>
            <a:off x="10842188" y="4804172"/>
            <a:ext cx="522208" cy="522208"/>
          </a:xfrm>
          <a:prstGeom prst="rect">
            <a:avLst/>
          </a:prstGeom>
        </p:spPr>
      </p:pic>
      <p:sp>
        <p:nvSpPr>
          <p:cNvPr id="14" name="Text 7"/>
          <p:cNvSpPr/>
          <p:nvPr/>
        </p:nvSpPr>
        <p:spPr>
          <a:xfrm>
            <a:off x="10842188" y="5535216"/>
            <a:ext cx="2611160" cy="326350"/>
          </a:xfrm>
          <a:prstGeom prst="rect">
            <a:avLst/>
          </a:prstGeom>
          <a:noFill/>
          <a:ln/>
        </p:spPr>
        <p:txBody>
          <a:bodyPr wrap="none" lIns="0" tIns="0" rIns="0" bIns="0" rtlCol="0" anchor="t"/>
          <a:lstStyle/>
          <a:p>
            <a:pPr marL="0" indent="0" algn="l">
              <a:lnSpc>
                <a:spcPts val="2550"/>
              </a:lnSpc>
              <a:buNone/>
            </a:pPr>
            <a:r>
              <a:rPr lang="en-US" sz="2050" dirty="0">
                <a:solidFill>
                  <a:srgbClr val="61615C"/>
                </a:solidFill>
                <a:latin typeface="Tomorrow Semi Bold" pitchFamily="34" charset="0"/>
                <a:ea typeface="Tomorrow Semi Bold" pitchFamily="34" charset="-122"/>
                <a:cs typeface="Tomorrow Semi Bold" pitchFamily="34" charset="-120"/>
              </a:rPr>
              <a:t>Microsoft Azure</a:t>
            </a:r>
            <a:endParaRPr lang="en-US" sz="2050" dirty="0"/>
          </a:p>
        </p:txBody>
      </p:sp>
      <p:sp>
        <p:nvSpPr>
          <p:cNvPr id="15" name="Text 8"/>
          <p:cNvSpPr/>
          <p:nvPr/>
        </p:nvSpPr>
        <p:spPr>
          <a:xfrm>
            <a:off x="10842188" y="5986820"/>
            <a:ext cx="3057168" cy="1336358"/>
          </a:xfrm>
          <a:prstGeom prst="rect">
            <a:avLst/>
          </a:prstGeom>
          <a:noFill/>
          <a:ln/>
        </p:spPr>
        <p:txBody>
          <a:bodyPr wrap="square" lIns="0" tIns="0" rIns="0" bIns="0" rtlCol="0" anchor="t"/>
          <a:lstStyle/>
          <a:p>
            <a:pPr marL="0" indent="0" algn="l">
              <a:lnSpc>
                <a:spcPts val="2600"/>
              </a:lnSpc>
              <a:buNone/>
            </a:pPr>
            <a:r>
              <a:rPr lang="en-US" sz="1600" dirty="0">
                <a:solidFill>
                  <a:srgbClr val="61615C"/>
                </a:solidFill>
                <a:latin typeface="Tomorrow" pitchFamily="34" charset="0"/>
                <a:ea typeface="Tomorrow" pitchFamily="34" charset="-122"/>
                <a:cs typeface="Tomorrow" pitchFamily="34" charset="-120"/>
              </a:rPr>
              <a:t>A cloud computing platform for web hosting, database management, and big data analysis.</a:t>
            </a:r>
            <a:endParaRPr lang="en-US" sz="1600" dirty="0"/>
          </a:p>
        </p:txBody>
      </p:sp>
      <p:pic>
        <p:nvPicPr>
          <p:cNvPr id="17" name="Image 16">
            <a:extLst>
              <a:ext uri="{FF2B5EF4-FFF2-40B4-BE49-F238E27FC236}">
                <a16:creationId xmlns:a16="http://schemas.microsoft.com/office/drawing/2014/main" id="{1EB2605B-409D-4C75-1412-41FBB8993A59}"/>
              </a:ext>
            </a:extLst>
          </p:cNvPr>
          <p:cNvPicPr>
            <a:picLocks noChangeAspect="1"/>
          </p:cNvPicPr>
          <p:nvPr/>
        </p:nvPicPr>
        <p:blipFill>
          <a:blip r:embed="rId8"/>
          <a:stretch>
            <a:fillRect/>
          </a:stretch>
        </p:blipFill>
        <p:spPr>
          <a:xfrm>
            <a:off x="12147768" y="7657267"/>
            <a:ext cx="2380847" cy="5204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46547"/>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Version Control: Git and GitHub</a:t>
            </a:r>
            <a:endParaRPr lang="en-US" sz="4450" dirty="0"/>
          </a:p>
        </p:txBody>
      </p:sp>
      <p:sp>
        <p:nvSpPr>
          <p:cNvPr id="4" name="Text 1"/>
          <p:cNvSpPr/>
          <p:nvPr/>
        </p:nvSpPr>
        <p:spPr>
          <a:xfrm>
            <a:off x="6280190" y="270426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Git</a:t>
            </a:r>
            <a:endParaRPr lang="en-US" sz="2200" dirty="0"/>
          </a:p>
        </p:txBody>
      </p:sp>
      <p:sp>
        <p:nvSpPr>
          <p:cNvPr id="5" name="Text 2"/>
          <p:cNvSpPr/>
          <p:nvPr/>
        </p:nvSpPr>
        <p:spPr>
          <a:xfrm>
            <a:off x="6280190" y="3398758"/>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Git is a distributed version control system (VCS) that tracks and manages changes in codebases. It allows developers to collaborate effectively by maintaining a history of file changes and supporting features like branching and merging. Unlike centralized systems, Git enables every user to have a full repository copy, not just the latest file versions.</a:t>
            </a:r>
            <a:endParaRPr lang="en-US" sz="1750" dirty="0"/>
          </a:p>
        </p:txBody>
      </p:sp>
      <p:sp>
        <p:nvSpPr>
          <p:cNvPr id="6" name="Text 3"/>
          <p:cNvSpPr/>
          <p:nvPr/>
        </p:nvSpPr>
        <p:spPr>
          <a:xfrm>
            <a:off x="6280190" y="5831324"/>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GitHub is a cloud-based platform for securing repositories, code collaboration, and contributing to open-source projects. Key features include securing repositories, code development, and community and collaboration.</a:t>
            </a:r>
            <a:endParaRPr lang="en-US" sz="1750" dirty="0"/>
          </a:p>
        </p:txBody>
      </p:sp>
      <p:pic>
        <p:nvPicPr>
          <p:cNvPr id="8" name="Image 7">
            <a:extLst>
              <a:ext uri="{FF2B5EF4-FFF2-40B4-BE49-F238E27FC236}">
                <a16:creationId xmlns:a16="http://schemas.microsoft.com/office/drawing/2014/main" id="{4A669A29-0BCD-353E-FF7F-3944A0BFED0E}"/>
              </a:ext>
            </a:extLst>
          </p:cNvPr>
          <p:cNvPicPr>
            <a:picLocks noChangeAspect="1"/>
          </p:cNvPicPr>
          <p:nvPr/>
        </p:nvPicPr>
        <p:blipFill>
          <a:blip r:embed="rId4"/>
          <a:stretch>
            <a:fillRect/>
          </a:stretch>
        </p:blipFill>
        <p:spPr>
          <a:xfrm>
            <a:off x="11841416" y="7619987"/>
            <a:ext cx="2788984" cy="60961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806</Words>
  <Application>Microsoft Office PowerPoint</Application>
  <PresentationFormat>Personnalisé</PresentationFormat>
  <Paragraphs>72</Paragraphs>
  <Slides>10</Slides>
  <Notes>10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10</vt:i4>
      </vt:variant>
    </vt:vector>
  </HeadingPairs>
  <TitlesOfParts>
    <vt:vector size="16" baseType="lpstr">
      <vt:lpstr>Tomorrow Semi Bold</vt:lpstr>
      <vt:lpstr>Tomorrow</vt:lpstr>
      <vt:lpstr>Arial</vt:lpstr>
      <vt:lpstr>Instrument Sans Semi Bold</vt:lpstr>
      <vt:lpstr>Instrument Sans Medium</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salima messouci</cp:lastModifiedBy>
  <cp:revision>2</cp:revision>
  <dcterms:created xsi:type="dcterms:W3CDTF">2025-01-05T20:29:11Z</dcterms:created>
  <dcterms:modified xsi:type="dcterms:W3CDTF">2025-01-05T20:32:25Z</dcterms:modified>
</cp:coreProperties>
</file>